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341" r:id="rId8"/>
    <p:sldId id="261" r:id="rId9"/>
    <p:sldId id="271" r:id="rId10"/>
    <p:sldId id="297" r:id="rId11"/>
    <p:sldId id="331" r:id="rId12"/>
    <p:sldId id="342" r:id="rId13"/>
    <p:sldId id="335" r:id="rId14"/>
    <p:sldId id="343" r:id="rId15"/>
    <p:sldId id="344" r:id="rId16"/>
    <p:sldId id="302" r:id="rId17"/>
    <p:sldId id="329" r:id="rId18"/>
    <p:sldId id="309" r:id="rId19"/>
    <p:sldId id="311" r:id="rId20"/>
    <p:sldId id="345" r:id="rId21"/>
    <p:sldId id="327" r:id="rId22"/>
    <p:sldId id="346" r:id="rId23"/>
    <p:sldId id="347" r:id="rId24"/>
    <p:sldId id="351" r:id="rId25"/>
    <p:sldId id="321" r:id="rId26"/>
    <p:sldId id="348" r:id="rId27"/>
    <p:sldId id="349" r:id="rId28"/>
    <p:sldId id="352" r:id="rId29"/>
    <p:sldId id="350" r:id="rId30"/>
    <p:sldId id="280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1" userDrawn="1">
          <p15:clr>
            <a:srgbClr val="A4A3A4"/>
          </p15:clr>
        </p15:guide>
        <p15:guide id="2" pos="554" userDrawn="1">
          <p15:clr>
            <a:srgbClr val="A4A3A4"/>
          </p15:clr>
        </p15:guide>
        <p15:guide id="3" orient="horz" pos="833" userDrawn="1">
          <p15:clr>
            <a:srgbClr val="A4A3A4"/>
          </p15:clr>
        </p15:guide>
        <p15:guide id="4" orient="horz" pos="4034" userDrawn="1">
          <p15:clr>
            <a:srgbClr val="A4A3A4"/>
          </p15:clr>
        </p15:guide>
        <p15:guide id="5" orient="horz" pos="3697" userDrawn="1">
          <p15:clr>
            <a:srgbClr val="A4A3A4"/>
          </p15:clr>
        </p15:guide>
        <p15:guide id="6" pos="7060" userDrawn="1">
          <p15:clr>
            <a:srgbClr val="A4A3A4"/>
          </p15:clr>
        </p15:guide>
        <p15:guide id="7" orient="horz" pos="0" userDrawn="1">
          <p15:clr>
            <a:srgbClr val="A4A3A4"/>
          </p15:clr>
        </p15:guide>
        <p15:guide id="8" orient="horz" pos="2317" userDrawn="1">
          <p15:clr>
            <a:srgbClr val="A4A3A4"/>
          </p15:clr>
        </p15:guide>
        <p15:guide id="9" pos="37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1112"/>
    <a:srgbClr val="D01616"/>
    <a:srgbClr val="C90B0B"/>
    <a:srgbClr val="CB0E0E"/>
    <a:srgbClr val="CA0C0C"/>
    <a:srgbClr val="F1DBD9"/>
    <a:srgbClr val="CF1414"/>
    <a:srgbClr val="770504"/>
    <a:srgbClr val="F87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2918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80" y="72"/>
      </p:cViewPr>
      <p:guideLst>
        <p:guide orient="horz" pos="601"/>
        <p:guide pos="554"/>
        <p:guide orient="horz" pos="833"/>
        <p:guide orient="horz" pos="4034"/>
        <p:guide orient="horz" pos="3697"/>
        <p:guide pos="7060"/>
        <p:guide orient="horz"/>
        <p:guide orient="horz" pos="2317"/>
        <p:guide pos="375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gs" Target="tags/tag3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交换自注意力模块分为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逐帧自注意力层和全局自注意力层  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L=24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交换自注意力模块分为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逐帧自注意力层和全局自注意力层  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L=24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交换自注意力模块分为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逐帧自注意力层和全局自注意力层  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L=24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随着视图的增加，显存的需求也会越来越大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Camera</a:t>
            </a:r>
            <a:r>
              <a:rPr kumimoji="1" lang="zh-CN" altLang="en-US" dirty="0"/>
              <a:t>层面：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指标、时间</a:t>
            </a:r>
            <a:endParaRPr kumimoji="1" lang="en-US" altLang="zh-CN" dirty="0"/>
          </a:p>
          <a:p>
            <a:r>
              <a:rPr kumimoji="1" lang="en-US" altLang="zh-CN" dirty="0"/>
              <a:t>  point map </a:t>
            </a:r>
            <a:r>
              <a:rPr kumimoji="1" lang="zh-CN" altLang="en-US" dirty="0"/>
              <a:t>时间和效率提升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近线性的增长，</a:t>
            </a:r>
            <a:r>
              <a:rPr kumimoji="1" lang="en-US" altLang="zh-CN" dirty="0"/>
              <a:t>1.5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近线性的增长，</a:t>
            </a:r>
            <a:r>
              <a:rPr kumimoji="1" lang="en-US" altLang="zh-CN" dirty="0"/>
              <a:t>1.5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近线性的增长，</a:t>
            </a:r>
            <a:r>
              <a:rPr kumimoji="1" lang="en-US" altLang="zh-CN" dirty="0"/>
              <a:t>1.5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近线性的增长，</a:t>
            </a:r>
            <a:r>
              <a:rPr kumimoji="1" lang="en-US" altLang="zh-CN" dirty="0"/>
              <a:t>1.5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800" dirty="0"/>
              <a:t>相机参数：内参外参； </a:t>
            </a:r>
            <a:endParaRPr kumimoji="1"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800" dirty="0"/>
              <a:t>相机参数：内参外参； </a:t>
            </a:r>
            <a:endParaRPr kumimoji="1"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reregister tokens: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作者之前的工作，它的主要出发点就是说 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VIT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这个框架的下，对于一些不重要的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tokens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它会影响到画面里面当中的关注度更大的一些区域，将他们的一些注意力信息，对他进行一个吸收，这样的话会导致输出的注意力图会在一些无关的区域，它会突然出现一些异常值，通过增加一些额外的初始化的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reregister tokens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来进行消除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reregister tokens: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作者之前的工作，它的主要出发点就是说 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VIT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这个框架的下，对于一些不重要的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tokens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它会影响到画面里面当中的关注度更大的一些区域，将他们的一些注意力信息，对他进行一个吸收，这样的话会导致输出的注意力图会在一些无关的区域，它会突然出现一些异常值，通过增加一些额外的初始化的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reregister tokens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来进行消除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image" Target="../media/image7.png"/><Relationship Id="rId36" Type="http://schemas.openxmlformats.org/officeDocument/2006/relationships/notesSlide" Target="../notesSlides/notesSlide2.xml"/><Relationship Id="rId35" Type="http://schemas.openxmlformats.org/officeDocument/2006/relationships/slideLayout" Target="../slideLayouts/slideLayout1.xml"/><Relationship Id="rId34" Type="http://schemas.openxmlformats.org/officeDocument/2006/relationships/tags" Target="../tags/tag30.xml"/><Relationship Id="rId33" Type="http://schemas.openxmlformats.org/officeDocument/2006/relationships/tags" Target="../tags/tag29.xml"/><Relationship Id="rId32" Type="http://schemas.openxmlformats.org/officeDocument/2006/relationships/tags" Target="../tags/tag28.xml"/><Relationship Id="rId31" Type="http://schemas.openxmlformats.org/officeDocument/2006/relationships/tags" Target="../tags/tag27.xml"/><Relationship Id="rId30" Type="http://schemas.openxmlformats.org/officeDocument/2006/relationships/tags" Target="../tags/tag26.xml"/><Relationship Id="rId3" Type="http://schemas.openxmlformats.org/officeDocument/2006/relationships/image" Target="../media/image6.png"/><Relationship Id="rId29" Type="http://schemas.openxmlformats.org/officeDocument/2006/relationships/tags" Target="../tags/tag25.xml"/><Relationship Id="rId28" Type="http://schemas.openxmlformats.org/officeDocument/2006/relationships/tags" Target="../tags/tag24.xml"/><Relationship Id="rId27" Type="http://schemas.openxmlformats.org/officeDocument/2006/relationships/tags" Target="../tags/tag23.xml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image" Target="../media/image5.png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1670" y="3134251"/>
            <a:ext cx="11548660" cy="137997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kumimoji="1" lang="en-US" altLang="zh-CN" sz="40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CVC5:</a:t>
            </a:r>
            <a:r>
              <a:rPr kumimoji="1" lang="zh-CN" altLang="en-US" sz="40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高效、强大的自动定理证明器深度指南</a:t>
            </a:r>
            <a:endParaRPr kumimoji="1" lang="en-US" altLang="zh-CN" sz="4000" b="1" spc="300" dirty="0">
              <a:ln w="9525">
                <a:noFill/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12927" y="68291"/>
            <a:ext cx="12192000" cy="3911656"/>
            <a:chOff x="0" y="79577"/>
            <a:chExt cx="12192000" cy="391165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18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/>
            <p:cNvCxnSpPr/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272183" y="4782338"/>
            <a:ext cx="1749197" cy="1212103"/>
            <a:chOff x="4462303" y="4772657"/>
            <a:chExt cx="1749197" cy="1212103"/>
          </a:xfrm>
        </p:grpSpPr>
        <p:sp>
          <p:nvSpPr>
            <p:cNvPr id="22" name="文本框 21"/>
            <p:cNvSpPr txBox="1"/>
            <p:nvPr/>
          </p:nvSpPr>
          <p:spPr>
            <a:xfrm>
              <a:off x="4462303" y="5707761"/>
              <a:ext cx="1749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2025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12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14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日</a:t>
              </a:r>
              <a:endParaRPr kumimoji="1"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99842" y="4772657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汇报人</a:t>
              </a:r>
              <a:endParaRPr kumimoji="1" lang="zh-CN" altLang="en-US" sz="1600" spc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747681" y="5111211"/>
              <a:ext cx="1135380" cy="429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吴燕薇</a:t>
              </a:r>
              <a:endParaRPr kumimoji="1" lang="zh-CN" altLang="en-US" sz="2200" b="1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780215" y="3941654"/>
            <a:ext cx="2605715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pt-BR" altLang="zh-CN" sz="2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kumimoji="1" lang="zh-CN" altLang="en-US" sz="2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课程汇报</a:t>
            </a:r>
            <a:endParaRPr kumimoji="1" lang="pt-BR" altLang="zh-CN" sz="2400" b="1" spc="300" dirty="0">
              <a:ln w="9525">
                <a:noFill/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8742" y="1903162"/>
            <a:ext cx="2365121" cy="3219116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45548" y="1896563"/>
            <a:ext cx="2365121" cy="3219116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13098" y="1900985"/>
            <a:ext cx="2194560" cy="3219116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53897" y="1903162"/>
            <a:ext cx="2084741" cy="3219116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08331" y="124472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8961" y="1080993"/>
            <a:ext cx="4829864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广泛并且深入的多理论支持</a:t>
            </a:r>
            <a:endParaRPr kumimoji="1" lang="zh-CN" altLang="en-US" sz="24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8617" y="2113394"/>
            <a:ext cx="2365120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字符串与序列</a:t>
            </a:r>
            <a:endParaRPr kumimoji="1" lang="zh-CN" altLang="en-US" sz="20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2873" y="2835903"/>
            <a:ext cx="2256858" cy="1981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拥有业界领先字符串求解器处理长度约束、正则表达式成员关系及字符换操作，对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安全分析至关重要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04544" y="2114237"/>
            <a:ext cx="1419497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位矢量</a:t>
            </a:r>
            <a:endParaRPr kumimoji="1" lang="zh-CN" altLang="en-US" sz="20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61200" y="2947993"/>
            <a:ext cx="2194560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采用</a:t>
            </a:r>
            <a:r>
              <a:rPr lang="en-US" altLang="zh-CN" sz="1600" spc="3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LazyBit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-blasting: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技术先在代数层面求解必要时才展开底层接电路，节省内存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01532" y="2114237"/>
            <a:ext cx="1419497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浮点数</a:t>
            </a:r>
            <a:endParaRPr kumimoji="1" lang="zh-CN" altLang="en-US" sz="20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381362" y="2097054"/>
            <a:ext cx="1419497" cy="85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代数数据类型</a:t>
            </a:r>
            <a:endParaRPr kumimoji="1" lang="zh-CN" altLang="en-US" sz="20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97782" y="2947993"/>
            <a:ext cx="2009875" cy="1981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完全遵循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IEEE-754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标准精确模拟硬件浮点运算异常，验证数值算法鲁棒性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49742" y="3066262"/>
            <a:ext cx="1788648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原生支持递归数据结构，允许用户定义并直接推理无需手动编码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77923" y="116852"/>
            <a:ext cx="2608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工业级高级特性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/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39476" y="1671614"/>
            <a:ext cx="9547173" cy="3950532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15234" y="2571235"/>
            <a:ext cx="8934994" cy="277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证明生成：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输出详细证明文件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en-US" altLang="zh-CN" sz="1600" spc="3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Alethe,LFSC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等标准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，用户可通过第三方验证器检查证明正确性。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增量求解：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通过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push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pop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操作维护求解器上下文状态避免重复解析，提升循环展开验证或符号执行性能。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不可满足核心：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问题无解时，精确定位导致冲突的约束，调试复杂逻辑错误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9416" y="1770620"/>
            <a:ext cx="257083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高级特性</a:t>
            </a:r>
            <a:endParaRPr kumimoji="1" lang="zh-CN" altLang="en-US" sz="24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77923" y="116852"/>
            <a:ext cx="3300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深度配置与策略调优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/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85937" y="1349707"/>
            <a:ext cx="9547173" cy="4377544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22328" y="1715058"/>
            <a:ext cx="9074389" cy="378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暴露超过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500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个配置参数，允许专家用户微调底层求解策略</a:t>
            </a:r>
            <a:endParaRPr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预处理与项重写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：运行重写规则简化输入公式，用户可配置重写层级平衡”快速求解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深度简化”</a:t>
            </a:r>
            <a:endParaRPr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决策启发式调整：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允许调整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VSDS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算法参数或切换其他启发式算法，改变决策顺序提升求解效率</a:t>
            </a:r>
            <a:endParaRPr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逻辑策略自动选择：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智能检测逻辑，自动选择最精简理论组合，避免性能浪费</a:t>
            </a:r>
            <a:endParaRPr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资源限制与终止控制：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提供细粒度资源限制接口，支持时间和资源单位终止，确保分布式验证系统调试确定性</a:t>
            </a:r>
            <a:endParaRPr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alphaModFix amt="3000"/>
          </a:blip>
          <a:srcRect l="31594" r="24278" b="51573"/>
          <a:stretch>
            <a:fillRect/>
          </a:stretch>
        </p:blipFill>
        <p:spPr>
          <a:xfrm>
            <a:off x="569595" y="67526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31280" y="2389726"/>
            <a:ext cx="5280660" cy="2317115"/>
            <a:chOff x="1654599" y="2374005"/>
            <a:chExt cx="5280660" cy="2317115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2072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03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2958840"/>
              <a:ext cx="5280660" cy="173228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buClrTx/>
                <a:buSzTx/>
                <a:buFontTx/>
              </a:pPr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关键应用场景剖析</a:t>
              </a:r>
              <a:endParaRPr kumimoji="1" lang="zh-CN" altLang="en-US" sz="5400" b="1" u="none" strike="noStrike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l"/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18164" y="1149723"/>
            <a:ext cx="6435023" cy="5046319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9" name="矩形 28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5" name="图片 34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9416" y="118757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形式化验证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510937" y="5070677"/>
            <a:ext cx="2225040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编写的代码</a:t>
            </a:r>
            <a:endParaRPr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06219" y="1082161"/>
            <a:ext cx="6246967" cy="4994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 hangingPunct="0">
              <a:lnSpc>
                <a:spcPct val="200000"/>
              </a:lnSpc>
            </a:pP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形式化验证不依赖测试用例，通过数学推理证明系统绝对正确性。</a:t>
            </a:r>
            <a:endParaRPr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 latinLnBrk="1" hangingPunct="0">
              <a:lnSpc>
                <a:spcPct val="200000"/>
              </a:lnSpc>
            </a:pPr>
            <a:r>
              <a:rPr kumimoji="1" lang="zh-CN" altLang="en-US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硬件验证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：芯片流片前确保电路逻辑无误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利用位矢量理论精确模拟硬件寄存器和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ALU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行为，检测逻辑漏洞。</a:t>
            </a:r>
            <a:endParaRPr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 latinLnBrk="1" hangingPunct="0">
              <a:lnSpc>
                <a:spcPct val="200000"/>
              </a:lnSpc>
            </a:pPr>
            <a:r>
              <a:rPr kumimoji="1" lang="zh-CN" altLang="en-US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软件验证：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结合验证语言，开发者为代码编写”前置条件”和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后置条件”验证工具将代码和规约转换为“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SMT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公式”，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返回结果并生成反例，证明代码无误或指出错误输入。</a:t>
            </a:r>
            <a:endParaRPr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65" y="2148043"/>
            <a:ext cx="5154120" cy="26963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9" name="矩形 28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5" name="图片 34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9416" y="118757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编译器验证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9056" y="999012"/>
            <a:ext cx="4610376" cy="2429988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366518" y="1016626"/>
            <a:ext cx="4345161" cy="2429988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58791" y="4217916"/>
            <a:ext cx="1184366" cy="548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11488" y="4267642"/>
            <a:ext cx="1314994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源程序</a:t>
            </a:r>
            <a:endParaRPr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30460" y="4178222"/>
            <a:ext cx="1312886" cy="548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优化过程</a:t>
            </a:r>
            <a:endParaRPr lang="en-US" altLang="zh-CN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26469" y="4178222"/>
            <a:ext cx="1278136" cy="548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目标程序</a:t>
            </a:r>
            <a:endParaRPr lang="en-US" altLang="zh-CN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96245" y="4178222"/>
            <a:ext cx="1278136" cy="548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验证模块</a:t>
            </a:r>
            <a:endParaRPr lang="zh-CN" altLang="en-US" spc="3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箭头: 右 13"/>
          <p:cNvSpPr/>
          <p:nvPr/>
        </p:nvSpPr>
        <p:spPr>
          <a:xfrm>
            <a:off x="3133379" y="4267642"/>
            <a:ext cx="703505" cy="381285"/>
          </a:xfrm>
          <a:prstGeom prst="rightArrow">
            <a:avLst/>
          </a:prstGeom>
          <a:solidFill>
            <a:srgbClr val="CD11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/>
          <p:cNvSpPr/>
          <p:nvPr/>
        </p:nvSpPr>
        <p:spPr>
          <a:xfrm>
            <a:off x="5516067" y="4261899"/>
            <a:ext cx="703505" cy="381285"/>
          </a:xfrm>
          <a:prstGeom prst="rightArrow">
            <a:avLst/>
          </a:prstGeom>
          <a:solidFill>
            <a:srgbClr val="CD11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/>
          <p:cNvSpPr/>
          <p:nvPr/>
        </p:nvSpPr>
        <p:spPr>
          <a:xfrm>
            <a:off x="7947297" y="4261898"/>
            <a:ext cx="703505" cy="381285"/>
          </a:xfrm>
          <a:prstGeom prst="rightArrow">
            <a:avLst/>
          </a:prstGeom>
          <a:solidFill>
            <a:srgbClr val="CD11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12143" y="4992902"/>
            <a:ext cx="3545976" cy="7402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426469" y="5026272"/>
            <a:ext cx="3730222" cy="7402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165374" y="5080182"/>
            <a:ext cx="3600158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SMT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求解器验证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03817" y="5179049"/>
            <a:ext cx="3470564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内存模型处理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816" y="1176837"/>
            <a:ext cx="4610376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编译器在将源代码优化为机器码时可能改变程序语义，导致灾难性后果翻译验证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核心挑战：</a:t>
            </a:r>
            <a:r>
              <a:rPr kumimoji="1" lang="zh-CN" altLang="en-US" b="1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证明源程序和优化后程序在所有可能能输入下行为一致</a:t>
            </a:r>
            <a:endParaRPr kumimoji="1" lang="zh-CN" altLang="en-US" b="1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77384" y="1233907"/>
            <a:ext cx="4223106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工业案例</a:t>
            </a:r>
            <a:r>
              <a:rPr kumimoji="1" lang="en-US" altLang="zh-CN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Alive2(LLVM: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SMT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求解器验证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LLVM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窥孔优化正确性，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处理复杂内存模型和指针算术逻辑，确保编译器不引入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Bug</a:t>
            </a:r>
            <a:endParaRPr kumimoji="1"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77923" y="137910"/>
            <a:ext cx="512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神经符号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A: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让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AI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可解释、可信赖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217272" y="1384055"/>
            <a:ext cx="5467770" cy="4635434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6959" y="1384054"/>
            <a:ext cx="5246081" cy="4635434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38960" y="1510336"/>
            <a:ext cx="5246081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神经网络鲁棒性验证：将神经网络激活函数编码为分段线性约束，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证明在输入图像特定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ε-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邻域内网络输出类别不变，为关键领域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系统提供安全保证。</a:t>
            </a:r>
            <a:endParaRPr kumimoji="1"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66775" y="1511439"/>
            <a:ext cx="4959168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程序合成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1" lang="en-US" altLang="zh-CN" spc="3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SyGuS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):CVC5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强大</a:t>
            </a:r>
            <a:r>
              <a:rPr kumimoji="1" lang="en-US" altLang="zh-CN" spc="3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SyGuS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能力从神经网络行为中“蒸馏”出可读、简短程序规侧，让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决策过程人类可读，生成小体积高性能代码，便于嵌入式设备运行</a:t>
            </a:r>
            <a:endParaRPr kumimoji="1"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71" y="3328758"/>
            <a:ext cx="3953692" cy="25177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861" y="4065738"/>
            <a:ext cx="4784996" cy="11782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alphaModFix amt="3000"/>
          </a:blip>
          <a:srcRect l="31594" r="24278" b="51573"/>
          <a:stretch>
            <a:fillRect/>
          </a:stretch>
        </p:blipFill>
        <p:spPr>
          <a:xfrm>
            <a:off x="569595" y="67526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31280" y="2389726"/>
            <a:ext cx="5280660" cy="2317115"/>
            <a:chOff x="1654599" y="2374005"/>
            <a:chExt cx="5280660" cy="2317115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2072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04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2958840"/>
              <a:ext cx="5280660" cy="173228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buClrTx/>
                <a:buSzTx/>
                <a:buFontTx/>
              </a:pPr>
              <a:r>
                <a:rPr kumimoji="1" lang="en-US" altLang="zh-CN" sz="5400" b="1" u="none" strike="noStrike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CVC5</a:t>
              </a:r>
              <a:r>
                <a:rPr kumimoji="1" lang="zh-CN" altLang="en-US" sz="5400" b="1" u="none" strike="noStrike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5400" b="1" u="none" strike="noStrike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API</a:t>
              </a:r>
              <a:r>
                <a:rPr kumimoji="1" lang="zh-CN" altLang="en-US" sz="5400" b="1" u="none" strike="noStrike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案例详解</a:t>
              </a:r>
              <a:endParaRPr kumimoji="1" lang="zh-CN" altLang="en-US" sz="5400" b="1" u="none" strike="noStrike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l"/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8229" y="1195002"/>
            <a:ext cx="5763861" cy="4866163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程序合成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让机器写代码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3822" y="1292561"/>
            <a:ext cx="5552674" cy="444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应用背景：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程序合成根据输入输出示例自动生成函数代码问题：寻找函数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f,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满足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</a:t>
            </a:r>
            <a:r>
              <a:rPr kumimoji="1" lang="en-US" altLang="zh-CN" sz="1800" kern="1200" spc="3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(0)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=1,f(1)=3,f(2)=5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代码逻辑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设置</a:t>
            </a:r>
            <a:r>
              <a:rPr kumimoji="1" lang="en-US" altLang="zh-CN" spc="3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SyGuS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逻辑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定义目标函数，添加约束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求解并解析结果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结果：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推导出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fc=2x+1</a:t>
            </a:r>
            <a:endParaRPr kumimoji="1"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 descr="150acb2c8fe4774da688608e1fb1fb8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488" y="2426390"/>
            <a:ext cx="5010016" cy="20877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8229" y="1195002"/>
            <a:ext cx="5763861" cy="4866163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5971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约束求解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—— </a:t>
            </a:r>
            <a:r>
              <a:rPr kumimoji="1" lang="zh-CN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不等式系统的多解探索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3822" y="1292561"/>
            <a:ext cx="5552674" cy="444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应用背景：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运筹学和资源调度中寻找满足限制条件的所有可行方案。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寻找满足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0&lt;X&lt;10,0&lt;y&lt;10,X+y=12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的所有整数解。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关键技术：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模型生成获取具体解循环求解遍历所有可行解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 descr="cd2f2cf9014589b275ccc767d658f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053" y="1755328"/>
            <a:ext cx="5142688" cy="41135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16784"/>
            <a:ext cx="12192000" cy="6858003"/>
            <a:chOff x="0" y="-2"/>
            <a:chExt cx="12192000" cy="6858003"/>
          </a:xfrm>
        </p:grpSpPr>
        <p:sp>
          <p:nvSpPr>
            <p:cNvPr id="2" name="矩形 1"/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3792" y="302603"/>
            <a:ext cx="2928550" cy="584775"/>
            <a:chOff x="623392" y="260058"/>
            <a:chExt cx="2928550" cy="584775"/>
          </a:xfrm>
        </p:grpSpPr>
        <p:sp>
          <p:nvSpPr>
            <p:cNvPr id="11" name="文本框 10"/>
            <p:cNvSpPr txBox="1"/>
            <p:nvPr/>
          </p:nvSpPr>
          <p:spPr>
            <a:xfrm>
              <a:off x="1623401" y="377750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目录</a:t>
              </a:r>
              <a:endParaRPr kumimoji="1" lang="zh-CN" altLang="en-US" sz="3200" b="1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33400" y="236167"/>
            <a:ext cx="11901234" cy="6699769"/>
            <a:chOff x="133400" y="236167"/>
            <a:chExt cx="11901234" cy="669976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090683" y="236167"/>
              <a:ext cx="2943951" cy="5842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3640616" y="1690427"/>
            <a:ext cx="4735195" cy="700553"/>
            <a:chOff x="1782684" y="1907512"/>
            <a:chExt cx="4735195" cy="700553"/>
          </a:xfrm>
        </p:grpSpPr>
        <p:cxnSp>
          <p:nvCxnSpPr>
            <p:cNvPr id="24" name="直线连接符 23"/>
            <p:cNvCxnSpPr/>
            <p:nvPr>
              <p:custDataLst>
                <p:tags r:id="rId6"/>
              </p:custDataLst>
            </p:nvPr>
          </p:nvCxnSpPr>
          <p:spPr>
            <a:xfrm>
              <a:off x="2581925" y="2411568"/>
              <a:ext cx="230425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782684" y="1978568"/>
              <a:ext cx="618022" cy="629497"/>
              <a:chOff x="1782684" y="1978568"/>
              <a:chExt cx="618022" cy="629497"/>
            </a:xfrm>
          </p:grpSpPr>
          <p:sp>
            <p:nvSpPr>
              <p:cNvPr id="21" name="圆角矩形 20"/>
              <p:cNvSpPr/>
              <p:nvPr>
                <p:custDataLst>
                  <p:tags r:id="rId7"/>
                </p:custDataLst>
              </p:nvPr>
            </p:nvSpPr>
            <p:spPr>
              <a:xfrm>
                <a:off x="1782684" y="1978568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72000"/>
                    </a:srgbClr>
                  </a:gs>
                  <a:gs pos="100000">
                    <a:srgbClr val="C00000">
                      <a:alpha val="4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圆角矩形 6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4088" y="2051447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40000"/>
                    </a:srgbClr>
                  </a:gs>
                  <a:gs pos="100000">
                    <a:srgbClr val="C00000">
                      <a:alpha val="1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800411" y="2020525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01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文本框 13"/>
            <p:cNvSpPr txBox="1"/>
            <p:nvPr>
              <p:custDataLst>
                <p:tags r:id="rId10"/>
              </p:custDataLst>
            </p:nvPr>
          </p:nvSpPr>
          <p:spPr>
            <a:xfrm>
              <a:off x="2472929" y="1907512"/>
              <a:ext cx="4044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8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发展历程与演变</a:t>
              </a:r>
              <a:endParaRPr kumimoji="1" lang="zh-CN" altLang="en-US" sz="28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>
            <p:custDataLst>
              <p:tags r:id="rId11"/>
            </p:custDataLst>
          </p:nvPr>
        </p:nvGrpSpPr>
        <p:grpSpPr>
          <a:xfrm>
            <a:off x="3622889" y="2782721"/>
            <a:ext cx="6225935" cy="1121868"/>
            <a:chOff x="1782684" y="1978568"/>
            <a:chExt cx="6225935" cy="1121868"/>
          </a:xfrm>
        </p:grpSpPr>
        <p:cxnSp>
          <p:nvCxnSpPr>
            <p:cNvPr id="74" name="直线连接符 73"/>
            <p:cNvCxnSpPr/>
            <p:nvPr>
              <p:custDataLst>
                <p:tags r:id="rId12"/>
              </p:custDataLst>
            </p:nvPr>
          </p:nvCxnSpPr>
          <p:spPr>
            <a:xfrm>
              <a:off x="2528916" y="2749497"/>
              <a:ext cx="230425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/>
            <p:cNvGrpSpPr/>
            <p:nvPr/>
          </p:nvGrpSpPr>
          <p:grpSpPr>
            <a:xfrm>
              <a:off x="1782684" y="1978568"/>
              <a:ext cx="618022" cy="629497"/>
              <a:chOff x="1782684" y="1978568"/>
              <a:chExt cx="618022" cy="629497"/>
            </a:xfrm>
          </p:grpSpPr>
          <p:sp>
            <p:nvSpPr>
              <p:cNvPr id="77" name="圆角矩形 76"/>
              <p:cNvSpPr/>
              <p:nvPr>
                <p:custDataLst>
                  <p:tags r:id="rId13"/>
                </p:custDataLst>
              </p:nvPr>
            </p:nvSpPr>
            <p:spPr>
              <a:xfrm>
                <a:off x="1782684" y="1978568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72000"/>
                    </a:srgbClr>
                  </a:gs>
                  <a:gs pos="100000">
                    <a:srgbClr val="C00000">
                      <a:alpha val="4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8" name="圆角矩形 77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44088" y="2051447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40000"/>
                    </a:srgbClr>
                  </a:gs>
                  <a:gs pos="100000">
                    <a:srgbClr val="C00000">
                      <a:alpha val="1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800411" y="2020525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02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文本框 75"/>
            <p:cNvSpPr txBox="1"/>
            <p:nvPr>
              <p:custDataLst>
                <p:tags r:id="rId16"/>
              </p:custDataLst>
            </p:nvPr>
          </p:nvSpPr>
          <p:spPr>
            <a:xfrm>
              <a:off x="2418432" y="2005115"/>
              <a:ext cx="5590187" cy="10953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8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核心架构与技术特性深度分析</a:t>
              </a:r>
              <a:endParaRPr kumimoji="1" lang="zh-CN" altLang="en-US" sz="28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2" name="组合 111"/>
          <p:cNvGrpSpPr/>
          <p:nvPr>
            <p:custDataLst>
              <p:tags r:id="rId17"/>
            </p:custDataLst>
          </p:nvPr>
        </p:nvGrpSpPr>
        <p:grpSpPr>
          <a:xfrm>
            <a:off x="3613590" y="3657114"/>
            <a:ext cx="5334569" cy="645403"/>
            <a:chOff x="1782684" y="1962662"/>
            <a:chExt cx="5334569" cy="645403"/>
          </a:xfrm>
        </p:grpSpPr>
        <p:cxnSp>
          <p:nvCxnSpPr>
            <p:cNvPr id="114" name="直线连接符 113"/>
            <p:cNvCxnSpPr/>
            <p:nvPr>
              <p:custDataLst>
                <p:tags r:id="rId18"/>
              </p:custDataLst>
            </p:nvPr>
          </p:nvCxnSpPr>
          <p:spPr>
            <a:xfrm>
              <a:off x="2581925" y="2517584"/>
              <a:ext cx="230425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/>
            <p:cNvGrpSpPr/>
            <p:nvPr/>
          </p:nvGrpSpPr>
          <p:grpSpPr>
            <a:xfrm>
              <a:off x="1782684" y="1978568"/>
              <a:ext cx="618022" cy="629497"/>
              <a:chOff x="1782684" y="1978568"/>
              <a:chExt cx="618022" cy="629497"/>
            </a:xfrm>
          </p:grpSpPr>
          <p:sp>
            <p:nvSpPr>
              <p:cNvPr id="117" name="圆角矩形 116"/>
              <p:cNvSpPr/>
              <p:nvPr>
                <p:custDataLst>
                  <p:tags r:id="rId19"/>
                </p:custDataLst>
              </p:nvPr>
            </p:nvSpPr>
            <p:spPr>
              <a:xfrm>
                <a:off x="1782684" y="1978568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72000"/>
                    </a:srgbClr>
                  </a:gs>
                  <a:gs pos="100000">
                    <a:srgbClr val="C00000">
                      <a:alpha val="4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8" name="圆角矩形 1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1844088" y="2051447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40000"/>
                    </a:srgbClr>
                  </a:gs>
                  <a:gs pos="100000">
                    <a:srgbClr val="C00000">
                      <a:alpha val="1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9" name="文本框 11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800411" y="2020525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03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文本框 115"/>
            <p:cNvSpPr txBox="1"/>
            <p:nvPr>
              <p:custDataLst>
                <p:tags r:id="rId22"/>
              </p:custDataLst>
            </p:nvPr>
          </p:nvSpPr>
          <p:spPr>
            <a:xfrm>
              <a:off x="2655108" y="1962662"/>
              <a:ext cx="4462145" cy="4946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kumimoji="1" lang="zh-CN" altLang="en-US" sz="28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关键应用场景</a:t>
              </a:r>
              <a:endParaRPr kumimoji="1" lang="zh-CN" altLang="en-US" sz="28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23"/>
            </p:custDataLst>
          </p:nvPr>
        </p:nvGrpSpPr>
        <p:grpSpPr>
          <a:xfrm>
            <a:off x="3613590" y="4440725"/>
            <a:ext cx="5334569" cy="645403"/>
            <a:chOff x="1782684" y="1962662"/>
            <a:chExt cx="5334569" cy="645403"/>
          </a:xfrm>
        </p:grpSpPr>
        <p:cxnSp>
          <p:nvCxnSpPr>
            <p:cNvPr id="18" name="直线连接符 113"/>
            <p:cNvCxnSpPr/>
            <p:nvPr>
              <p:custDataLst>
                <p:tags r:id="rId24"/>
              </p:custDataLst>
            </p:nvPr>
          </p:nvCxnSpPr>
          <p:spPr>
            <a:xfrm>
              <a:off x="2581925" y="2517584"/>
              <a:ext cx="230425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/>
            <p:cNvGrpSpPr/>
            <p:nvPr/>
          </p:nvGrpSpPr>
          <p:grpSpPr>
            <a:xfrm>
              <a:off x="1782684" y="1978568"/>
              <a:ext cx="618022" cy="629497"/>
              <a:chOff x="1782684" y="1978568"/>
              <a:chExt cx="618022" cy="629497"/>
            </a:xfrm>
          </p:grpSpPr>
          <p:sp>
            <p:nvSpPr>
              <p:cNvPr id="22" name="圆角矩形 116"/>
              <p:cNvSpPr/>
              <p:nvPr>
                <p:custDataLst>
                  <p:tags r:id="rId25"/>
                </p:custDataLst>
              </p:nvPr>
            </p:nvSpPr>
            <p:spPr>
              <a:xfrm>
                <a:off x="1782684" y="1978568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72000"/>
                    </a:srgbClr>
                  </a:gs>
                  <a:gs pos="100000">
                    <a:srgbClr val="C00000">
                      <a:alpha val="4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圆角矩形 117"/>
              <p:cNvSpPr/>
              <p:nvPr>
                <p:custDataLst>
                  <p:tags r:id="rId26"/>
                </p:custDataLst>
              </p:nvPr>
            </p:nvSpPr>
            <p:spPr>
              <a:xfrm>
                <a:off x="1844088" y="2051447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40000"/>
                    </a:srgbClr>
                  </a:gs>
                  <a:gs pos="100000">
                    <a:srgbClr val="C00000">
                      <a:alpha val="1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800411" y="2020525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04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文本框 19"/>
            <p:cNvSpPr txBox="1"/>
            <p:nvPr>
              <p:custDataLst>
                <p:tags r:id="rId28"/>
              </p:custDataLst>
            </p:nvPr>
          </p:nvSpPr>
          <p:spPr>
            <a:xfrm>
              <a:off x="2655108" y="1962662"/>
              <a:ext cx="4462145" cy="4946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kumimoji="1" lang="en-US" altLang="zh-CN" sz="28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CVC5</a:t>
              </a:r>
              <a:r>
                <a:rPr kumimoji="1" lang="zh-CN" altLang="en-US" sz="28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python API</a:t>
              </a:r>
              <a:r>
                <a:rPr kumimoji="1" lang="zh-CN" altLang="en-US" sz="28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讲解</a:t>
              </a:r>
              <a:endParaRPr kumimoji="1" lang="zh-CN" altLang="en-US" sz="28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29"/>
            </p:custDataLst>
          </p:nvPr>
        </p:nvGrpSpPr>
        <p:grpSpPr>
          <a:xfrm>
            <a:off x="3613590" y="5347694"/>
            <a:ext cx="5334569" cy="645403"/>
            <a:chOff x="1782684" y="1962662"/>
            <a:chExt cx="5334569" cy="645403"/>
          </a:xfrm>
        </p:grpSpPr>
        <p:cxnSp>
          <p:nvCxnSpPr>
            <p:cNvPr id="27" name="直线连接符 113"/>
            <p:cNvCxnSpPr/>
            <p:nvPr>
              <p:custDataLst>
                <p:tags r:id="rId30"/>
              </p:custDataLst>
            </p:nvPr>
          </p:nvCxnSpPr>
          <p:spPr>
            <a:xfrm>
              <a:off x="2581925" y="2517584"/>
              <a:ext cx="230425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/>
            <p:cNvGrpSpPr/>
            <p:nvPr/>
          </p:nvGrpSpPr>
          <p:grpSpPr>
            <a:xfrm>
              <a:off x="1782684" y="1978568"/>
              <a:ext cx="618022" cy="629497"/>
              <a:chOff x="1782684" y="1978568"/>
              <a:chExt cx="618022" cy="629497"/>
            </a:xfrm>
          </p:grpSpPr>
          <p:sp>
            <p:nvSpPr>
              <p:cNvPr id="30" name="圆角矩形 116"/>
              <p:cNvSpPr/>
              <p:nvPr>
                <p:custDataLst>
                  <p:tags r:id="rId31"/>
                </p:custDataLst>
              </p:nvPr>
            </p:nvSpPr>
            <p:spPr>
              <a:xfrm>
                <a:off x="1782684" y="1978568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72000"/>
                    </a:srgbClr>
                  </a:gs>
                  <a:gs pos="100000">
                    <a:srgbClr val="C00000">
                      <a:alpha val="4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圆角矩形 117"/>
              <p:cNvSpPr/>
              <p:nvPr>
                <p:custDataLst>
                  <p:tags r:id="rId32"/>
                </p:custDataLst>
              </p:nvPr>
            </p:nvSpPr>
            <p:spPr>
              <a:xfrm>
                <a:off x="1844088" y="2051447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40000"/>
                    </a:srgbClr>
                  </a:gs>
                  <a:gs pos="100000">
                    <a:srgbClr val="C00000">
                      <a:alpha val="1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文本框 31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1800411" y="2020525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05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文本框 28"/>
            <p:cNvSpPr txBox="1"/>
            <p:nvPr>
              <p:custDataLst>
                <p:tags r:id="rId34"/>
              </p:custDataLst>
            </p:nvPr>
          </p:nvSpPr>
          <p:spPr>
            <a:xfrm>
              <a:off x="2655108" y="1962662"/>
              <a:ext cx="4462145" cy="4946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kumimoji="1" lang="zh-CN" altLang="en-US" sz="28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标准开发工作流</a:t>
              </a:r>
              <a:endParaRPr kumimoji="1" lang="zh-CN" altLang="en-US" sz="28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8229" y="1195002"/>
            <a:ext cx="5763861" cy="4866163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组合优化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图着色问题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3822" y="1292561"/>
            <a:ext cx="5552674" cy="444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应用背景：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经典约束满足问题，应用于地图着色、寄存器分配和任务调度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个节点（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A-B-C-D-A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环形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着色相邻节点颜色不同，仅用了种颜色建模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列举出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种合法着色方案。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67" y="1047550"/>
            <a:ext cx="4498601" cy="51610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86236" y="1084793"/>
            <a:ext cx="5763861" cy="5124174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线性代数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多元方程组求解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60823" y="1149722"/>
            <a:ext cx="5552674" cy="499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应用背景：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解决科学计算和工程中的线性方程组；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问题：求解包含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个变量的方程组：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X1+X2+X3=6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X1+X2+X3=6,X1+2X2+3X3=14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,2X1+2X1+X2+X3=9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；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逻辑选择：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QF LIA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逻辑优化求解；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结果验证：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求解器给出唯一解；矛盾方程组返回</a:t>
            </a:r>
            <a:r>
              <a:rPr kumimoji="1" lang="en-US" altLang="zh-CN" spc="3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unsat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并给出不可满足核心原因。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386236" y="1074874"/>
            <a:ext cx="5763861" cy="5124174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08331" y="124472"/>
            <a:ext cx="5690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逻辑分析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范式自动生成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(DNF/CNF)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17074" y="1195357"/>
            <a:ext cx="5388351" cy="471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应用背景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电路设计和逻辑综合中转换复杂逻辑为标准形式。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生成公式(A∩B)→C的主析取范式和主合取范式。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实现技巧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DNF遍历所有使公式为真的真值指派；CNF遍历所有使公式为假的真值指派并取反。</a:t>
            </a:r>
            <a:endParaRPr kumimoji="1"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74714" y="1124247"/>
            <a:ext cx="5763861" cy="5124174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08331" y="124472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硬件验证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补码溢出判断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641" y="1362524"/>
            <a:ext cx="5476190" cy="46476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8169" y="1119443"/>
            <a:ext cx="5519387" cy="499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应用背景：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检测计算机底层算术运算溢出，杜绝整数溢出漏洞检测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位有符号整数在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x=127*y=2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或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x=64*y=2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时是否溢出。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技术细节：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使用位矢量理论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QFBV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利用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BITVECTORSMULO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谓词检测乘法溢出。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127*2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溢出（变为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-128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），</a:t>
            </a:r>
            <a:r>
              <a:rPr kumimoji="1"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64*2</a:t>
            </a: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安全。</a:t>
            </a:r>
            <a:endParaRPr kumimoji="1"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8961" y="913701"/>
            <a:ext cx="6097524" cy="5363945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运行时间和现存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2055" y="1006331"/>
            <a:ext cx="5991336" cy="5271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应用背景</a:t>
            </a:r>
            <a:r>
              <a:rPr lang="zh-CN" altLang="en-US" dirty="0"/>
              <a:t>：</a:t>
            </a:r>
            <a:endParaRPr lang="en-US" altLang="zh-CN" dirty="0"/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操作系统死锁避免算法，证明系统分配资源时不会进入死锁状态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5个进程，3类资源，判断当前分配状态是否安全建模深度：定义最大需求矩阵、已分配矩阵，构造安全序列存在性证明</a:t>
            </a:r>
            <a:endParaRPr kumimoji="1"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pc="3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结果：</a:t>
            </a:r>
            <a:endParaRPr kumimoji="1" lang="en-US" altLang="zh-CN" spc="3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 algn="just">
              <a:lnSpc>
                <a:spcPct val="200000"/>
              </a:lnSpc>
            </a:pPr>
            <a:r>
              <a:rPr kumimoji="1"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CVC5找到安全序列P1-&gt;P3-&gt;P2-&gt;P0-&gt;P4,证明系统安全</a:t>
            </a:r>
            <a:endParaRPr kumimoji="1"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372" y="2875452"/>
            <a:ext cx="4866667" cy="15428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alphaModFix amt="3000"/>
          </a:blip>
          <a:srcRect l="31594" r="24278" b="51573"/>
          <a:stretch>
            <a:fillRect/>
          </a:stretch>
        </p:blipFill>
        <p:spPr>
          <a:xfrm>
            <a:off x="569595" y="67526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31280" y="2389726"/>
            <a:ext cx="5280660" cy="2317115"/>
            <a:chOff x="1654599" y="2374005"/>
            <a:chExt cx="5280660" cy="2317115"/>
          </a:xfrm>
        </p:grpSpPr>
        <p:sp>
          <p:nvSpPr>
            <p:cNvPr id="22" name="文本框 21"/>
            <p:cNvSpPr txBox="1"/>
            <p:nvPr/>
          </p:nvSpPr>
          <p:spPr>
            <a:xfrm>
              <a:off x="1660386" y="2374005"/>
              <a:ext cx="2072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05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2958840"/>
              <a:ext cx="5280660" cy="173228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kumimoji="1" lang="zh-CN" altLang="zh-CN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标准开发工作流</a:t>
              </a:r>
              <a:endParaRPr kumimoji="1" lang="zh-CN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l">
                <a:buClrTx/>
                <a:buSzTx/>
                <a:buFontTx/>
              </a:pPr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37277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标准开发工作流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1811921" y="1969400"/>
            <a:ext cx="3206187" cy="1389503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8"/>
          <p:cNvSpPr/>
          <p:nvPr/>
        </p:nvSpPr>
        <p:spPr>
          <a:xfrm>
            <a:off x="2049689" y="4173971"/>
            <a:ext cx="2730655" cy="1252023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9"/>
          <p:cNvSpPr/>
          <p:nvPr/>
        </p:nvSpPr>
        <p:spPr>
          <a:xfrm>
            <a:off x="6533905" y="3466278"/>
            <a:ext cx="3831224" cy="2864450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10"/>
          <p:cNvSpPr/>
          <p:nvPr/>
        </p:nvSpPr>
        <p:spPr>
          <a:xfrm>
            <a:off x="6719104" y="1482393"/>
            <a:ext cx="3206187" cy="137119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37686" y="1317573"/>
            <a:ext cx="3677855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环境配置</a:t>
            </a:r>
            <a:endParaRPr kumimoji="1" lang="en-US" altLang="zh-CN" sz="24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7025" y="892974"/>
            <a:ext cx="2309149" cy="52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标准开发流程</a:t>
            </a:r>
            <a:endParaRPr kumimoji="1" lang="zh-CN" altLang="en-US" sz="24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60632" y="2104851"/>
            <a:ext cx="3116485" cy="127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pt-BR" altLang="zh-CN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1.Python</a:t>
            </a:r>
            <a:r>
              <a:rPr kumimoji="1" lang="zh-CN" altLang="en-US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快速安装：</a:t>
            </a:r>
            <a:r>
              <a:rPr kumimoji="1" lang="pt-BR" altLang="zh-CN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pip installcvc5</a:t>
            </a:r>
            <a:r>
              <a:rPr kumimoji="1" lang="zh-CN" altLang="en-US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获取基础功能和</a:t>
            </a:r>
            <a:r>
              <a:rPr kumimoji="1" lang="pt-BR" altLang="zh-CN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Python API</a:t>
            </a:r>
            <a:endParaRPr kumimoji="1" lang="en-US" altLang="zh-CN" sz="16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88247" y="4277252"/>
            <a:ext cx="2453537" cy="127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en-US" altLang="zh-CN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kumimoji="1" lang="zh-CN" altLang="en-US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源码编译安装：克隆仓库、配置环境、编译安装‘</a:t>
            </a:r>
            <a:r>
              <a:rPr kumimoji="1" lang="en-US" altLang="zh-CN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</a:t>
            </a:r>
            <a:endParaRPr kumimoji="1" lang="en-US" altLang="zh-CN" sz="16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1149" y="1614568"/>
            <a:ext cx="2951544" cy="127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30000"/>
              </a:lnSpc>
            </a:pPr>
            <a:r>
              <a:rPr kumimoji="1" lang="en-US" altLang="zh-CN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kumimoji="1" lang="zh-CN" altLang="en-US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初始化求解器：创建</a:t>
            </a:r>
            <a:r>
              <a:rPr kumimoji="1" lang="en-US" altLang="zh-CN" sz="1600" b="1" spc="30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TermManager</a:t>
            </a:r>
            <a:r>
              <a:rPr kumimoji="1" lang="zh-CN" altLang="en-US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kumimoji="1" lang="en-US" altLang="zh-CN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Solver,</a:t>
            </a:r>
            <a:r>
              <a:rPr kumimoji="1" lang="zh-CN" altLang="en-US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设置逻辑和配置选项。</a:t>
            </a:r>
            <a:endParaRPr kumimoji="1" lang="en-US" altLang="zh-CN" sz="16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19104" y="3576908"/>
            <a:ext cx="3608406" cy="287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en-US" altLang="zh-CN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kumimoji="1" lang="zh-CN" altLang="en-US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定义变量与类型：定义数据类型和变量。</a:t>
            </a:r>
            <a:endParaRPr kumimoji="1" lang="en-US" altLang="zh-CN" sz="16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kumimoji="1" lang="en-US" altLang="zh-CN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</a:t>
            </a:r>
            <a:r>
              <a:rPr kumimoji="1" lang="zh-CN" altLang="en-US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构建约束公式：使用逻辑操作符转转化问题为数学约束。</a:t>
            </a:r>
            <a:endParaRPr kumimoji="1" lang="en-US" altLang="zh-CN" sz="16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kumimoji="1" lang="en-US" altLang="zh-CN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kumimoji="1" lang="zh-CN" altLang="en-US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添加约束与求解：加入约束并执行计算。</a:t>
            </a:r>
            <a:endParaRPr kumimoji="1" lang="en-US" altLang="zh-CN" sz="16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kumimoji="1" lang="en-US" altLang="zh-CN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</a:t>
            </a:r>
            <a:r>
              <a:rPr kumimoji="1" lang="zh-CN" altLang="en-US" sz="16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结果处理与验证：判断状态、获取模型或分析核心。</a:t>
            </a:r>
            <a:endParaRPr kumimoji="1" lang="zh-CN" altLang="en-US" sz="16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cxnSp>
        <p:nvCxnSpPr>
          <p:cNvPr id="22" name="连接符: 肘形 21"/>
          <p:cNvCxnSpPr>
            <a:stCxn id="10" idx="1"/>
            <a:endCxn id="17" idx="2"/>
          </p:cNvCxnSpPr>
          <p:nvPr/>
        </p:nvCxnSpPr>
        <p:spPr>
          <a:xfrm rot="10800000" flipV="1">
            <a:off x="3415017" y="4898502"/>
            <a:ext cx="3118889" cy="654739"/>
          </a:xfrm>
          <a:prstGeom prst="bentConnector4">
            <a:avLst>
              <a:gd name="adj1" fmla="val 30333"/>
              <a:gd name="adj2" fmla="val 203205"/>
            </a:avLst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0"/>
            <a:endCxn id="15" idx="2"/>
          </p:cNvCxnSpPr>
          <p:nvPr/>
        </p:nvCxnSpPr>
        <p:spPr>
          <a:xfrm flipV="1">
            <a:off x="3415017" y="3380841"/>
            <a:ext cx="3858" cy="79313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连接符: 肘形 28"/>
          <p:cNvCxnSpPr>
            <a:stCxn id="9" idx="3"/>
            <a:endCxn id="11" idx="1"/>
          </p:cNvCxnSpPr>
          <p:nvPr/>
        </p:nvCxnSpPr>
        <p:spPr>
          <a:xfrm flipV="1">
            <a:off x="4780344" y="2167992"/>
            <a:ext cx="1938760" cy="2631991"/>
          </a:xfrm>
          <a:prstGeom prst="bentConnector3">
            <a:avLst>
              <a:gd name="adj1" fmla="val 43306"/>
            </a:avLst>
          </a:prstGeom>
          <a:ln w="190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8" idx="2"/>
          </p:cNvCxnSpPr>
          <p:nvPr/>
        </p:nvCxnSpPr>
        <p:spPr>
          <a:xfrm>
            <a:off x="8356921" y="2890558"/>
            <a:ext cx="20163" cy="50919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alphaModFix amt="70000"/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41639" y="3789868"/>
            <a:ext cx="55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261973" y="4600573"/>
            <a:ext cx="1749197" cy="1091015"/>
            <a:chOff x="4498478" y="4772657"/>
            <a:chExt cx="1749197" cy="1091015"/>
          </a:xfrm>
        </p:grpSpPr>
        <p:sp>
          <p:nvSpPr>
            <p:cNvPr id="21" name="文本框 20"/>
            <p:cNvSpPr txBox="1"/>
            <p:nvPr/>
          </p:nvSpPr>
          <p:spPr>
            <a:xfrm>
              <a:off x="4498478" y="5586673"/>
              <a:ext cx="1749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2025</a:t>
              </a:r>
              <a:r>
                <a:rPr kumimoji="1"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12</a:t>
              </a:r>
              <a:r>
                <a:rPr kumimoji="1"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14</a:t>
              </a:r>
              <a:r>
                <a:rPr kumimoji="1"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日</a:t>
              </a:r>
              <a:endParaRPr kumimoji="1" lang="zh-CN" altLang="en-US" sz="1200" spc="3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799842" y="4772657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汇报人</a:t>
              </a:r>
              <a:endParaRPr kumimoji="1" lang="zh-CN" altLang="en-US" sz="1600" spc="9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17662" y="5111211"/>
              <a:ext cx="79541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xxx</a:t>
              </a:r>
              <a:endParaRPr kumimoji="1" lang="zh-CN" altLang="en-US" sz="2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389667" y="2433859"/>
            <a:ext cx="549381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感谢大家观看</a:t>
            </a:r>
            <a:endParaRPr kumimoji="1" lang="zh-CN" altLang="en-US" sz="6600" b="1" spc="300" dirty="0">
              <a:ln w="9525"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alphaModFix amt="3000"/>
          </a:blip>
          <a:srcRect l="31594" r="24278" b="51573"/>
          <a:stretch>
            <a:fillRect/>
          </a:stretch>
        </p:blipFill>
        <p:spPr>
          <a:xfrm>
            <a:off x="304800" y="419097"/>
            <a:ext cx="6495493" cy="628396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217005" y="2389726"/>
            <a:ext cx="5301451" cy="3170098"/>
            <a:chOff x="1654599" y="2374005"/>
            <a:chExt cx="5301451" cy="3170098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205295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01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2958780"/>
              <a:ext cx="5301451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发展历程与演变</a:t>
              </a:r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l"/>
              <a:endParaRPr lang="en-US" sz="54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/>
              </a:endParaRPr>
            </a:p>
            <a:p>
              <a:pPr algn="l"/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研究背景与问题提出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4060" y="1137245"/>
            <a:ext cx="4570226" cy="3028393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不利天气数据集和基准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03657" y="1090004"/>
            <a:ext cx="4342453" cy="302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200"/>
              </a:spcBef>
            </a:pP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起源与传承：</a:t>
            </a:r>
            <a:endParaRPr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200"/>
              </a:spcBef>
            </a:pP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可追溯到斯坦福大学和爱荷华大学的开创性工作，前身包括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 Lite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及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CVC3</a:t>
            </a:r>
            <a:endParaRPr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200"/>
              </a:spcBef>
            </a:pP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CVC4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时代：</a:t>
            </a:r>
            <a:endParaRPr lang="en-US" altLang="zh-CN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200"/>
              </a:spcBef>
            </a:pP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2011-2020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年服务学术界和工业界，在国际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SMT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竞赛中表现优异</a:t>
            </a:r>
            <a:endParaRPr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08989" y="1349827"/>
            <a:ext cx="3544977" cy="2603227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不利天气数据集和基准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112722" y="1749064"/>
            <a:ext cx="3307080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200"/>
              </a:spcBef>
            </a:pP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迈向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 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2021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年宣布重大转型，引入全新开发团队，重构核心组件以支持更高阶推理能力。</a:t>
            </a:r>
            <a:endParaRPr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124362" y="5022668"/>
            <a:ext cx="78573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流程图: 接点 5"/>
          <p:cNvSpPr/>
          <p:nvPr/>
        </p:nvSpPr>
        <p:spPr>
          <a:xfrm>
            <a:off x="2830350" y="4841442"/>
            <a:ext cx="378823" cy="352697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D11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5717177" y="4841441"/>
            <a:ext cx="378823" cy="352697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D11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/>
          <p:cNvSpPr/>
          <p:nvPr/>
        </p:nvSpPr>
        <p:spPr>
          <a:xfrm>
            <a:off x="8423366" y="4846319"/>
            <a:ext cx="378823" cy="352697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D11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252206" y="5251268"/>
            <a:ext cx="1572424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CVC4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发布最后一个主要版本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27319" y="5251268"/>
            <a:ext cx="1358537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CVC5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项目正式对外公布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29006" y="5251268"/>
            <a:ext cx="167587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正式发布稳定版并在多领域获得应用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25193" y="5441559"/>
            <a:ext cx="5451907" cy="830996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不利天气数据集和基准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308048" y="4061118"/>
            <a:ext cx="5376393" cy="1142677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不利天气数据集和基准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325193" y="3075644"/>
            <a:ext cx="5376393" cy="771592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不利天气数据集和基准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325193" y="1014013"/>
            <a:ext cx="5376393" cy="1020984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不利天气数据集和基准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" name="矩形 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0" y="608431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3400" y="118866"/>
            <a:ext cx="11901234" cy="6817070"/>
            <a:chOff x="133400" y="118866"/>
            <a:chExt cx="11901234" cy="68170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567736" y="118866"/>
              <a:ext cx="2466898" cy="48956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1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772741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22605" y="124472"/>
            <a:ext cx="3894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研究背景与问题提出</a:t>
            </a:r>
            <a:endParaRPr kumimoji="1" lang="en-US" altLang="zh-CN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ct val="100000"/>
              </a:lnSpc>
              <a:buNone/>
            </a:pP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999726"/>
            <a:ext cx="5619115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kumimoji="1" lang="en-US" altLang="zh-CN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SMT,</a:t>
            </a:r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从布尔逻辑到数学推理</a:t>
            </a:r>
            <a:endParaRPr kumimoji="1" lang="zh-CN" altLang="en-US" sz="24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5967" y="3011556"/>
            <a:ext cx="65" cy="2233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7" name="箭头: 右 16"/>
          <p:cNvSpPr/>
          <p:nvPr/>
        </p:nvSpPr>
        <p:spPr>
          <a:xfrm>
            <a:off x="4685255" y="3161866"/>
            <a:ext cx="1367969" cy="840502"/>
          </a:xfrm>
          <a:prstGeom prst="rightArrow">
            <a:avLst/>
          </a:prstGeom>
          <a:solidFill>
            <a:srgbClr val="D0161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63" y="1897656"/>
            <a:ext cx="3319661" cy="31558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25193" y="2345715"/>
            <a:ext cx="5376393" cy="476460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不利天气数据集和基准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379046" y="1016950"/>
            <a:ext cx="5250694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SAT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求解器只能处理纯粹布尔逻辑，而现实世界软件和系统充满数字、数据结构和复杂运算，仅靠布尔逻辑难以描述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65340" y="2398192"/>
            <a:ext cx="4935584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SMT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求解器是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SAT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求解器的“超级进化版”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14024" y="3106724"/>
            <a:ext cx="523821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"Satisfiability”(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可满足性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：核心任务是判断是否存在一组赋值使公式为真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55825" y="4161936"/>
            <a:ext cx="54286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Modulo Theories”(模理论)“模”为"在.…模理论)：“模”意为"在的背景下”，SMT在特定数学理论背景下推理，不仅知道变量是整数或数组，还遵循相应公理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25193" y="5480525"/>
            <a:ext cx="55430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如果SAT求解器是检查电路开关的工具，CVC5就是精通代数、几何、位运算和程序逻辑的全能数学家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研究背景与问题提出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97055" y="2320570"/>
            <a:ext cx="9055026" cy="2591064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不利天气数据集和基准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56955" y="2437749"/>
            <a:ext cx="8678090" cy="222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200"/>
              </a:spcBef>
            </a:pP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采用宽松的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Modified BSD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许可证发布，对学术界免费对商业集成友好由斯坦福大学、爱荷华大学及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Google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等机构的联合团队维护，拥有极其活跃的开发者社区这种开放性和强大学术背景，保证</a:t>
            </a:r>
            <a:r>
              <a:rPr lang="en-US" altLang="zh-CN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lang="zh-CN" altLang="en-US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能持续吸收形式化方法领域最新研究成果，始终保持技术前沿。</a:t>
            </a:r>
            <a:endParaRPr lang="zh-CN" altLang="en-US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028" y="1204803"/>
            <a:ext cx="3858429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开源生态与社区</a:t>
            </a:r>
            <a:endParaRPr kumimoji="1" lang="zh-CN" altLang="en-US" sz="24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alphaModFix amt="3000"/>
          </a:blip>
          <a:srcRect l="31594" r="24278" b="51573"/>
          <a:stretch>
            <a:fillRect/>
          </a:stretch>
        </p:blipFill>
        <p:spPr>
          <a:xfrm>
            <a:off x="569595" y="67526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31280" y="2389726"/>
            <a:ext cx="6763390" cy="2339101"/>
            <a:chOff x="1654599" y="2374005"/>
            <a:chExt cx="6763390" cy="2339101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2072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02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2958780"/>
              <a:ext cx="676339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u="none" strike="noStrike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核心架构与技术特性</a:t>
              </a:r>
              <a:endParaRPr kumimoji="1" lang="zh-CN" altLang="en-US" sz="5400" b="1" u="none" strike="noStrike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l"/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8566" y="2241925"/>
            <a:ext cx="3654068" cy="2826464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39416" y="2496212"/>
            <a:ext cx="3514730" cy="230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是现代化、开源的自动定理证明器属于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SMT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求解器范畴是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家族集大成者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SMT(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可满足性模理论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是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SAT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求解器的超级进化版，不仅处理布尔逻辑，还能在整数、数组等数学理论背景下推理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24" y="1443736"/>
            <a:ext cx="6752604" cy="41914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4277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的深度核心算法引擎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59130" y="1351878"/>
            <a:ext cx="8203205" cy="4557581"/>
          </a:xfrm>
          <a:prstGeom prst="rect">
            <a:avLst/>
          </a:prstGeom>
          <a:solidFill>
            <a:schemeClr val="bg1"/>
          </a:solidFill>
          <a:ln w="28575">
            <a:solidFill>
              <a:srgbClr val="D0161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不利天气</a:t>
            </a:r>
            <a:r>
              <a:rPr lang="en-US" altLang="zh-CN" dirty="0"/>
              <a:t>1.</a:t>
            </a:r>
            <a:r>
              <a:rPr lang="zh-CN" altLang="en-US" dirty="0"/>
              <a:t>数据集和基准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956248" y="1568033"/>
            <a:ext cx="7884167" cy="4221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CVC5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集成多种前沿算法处理特定领域挑战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高效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SAT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核心：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采用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CDCL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算法，结合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VSIDS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分支启发式策略智能决定尝试变量顺序，快速收敛搜索空间。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单纯形法变体：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处理线性实数或整数算术时，使用针对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SMT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优化的单纯形算法，支持增量更新，快速速处理不等式约束。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量词推理：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结合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E-matching(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高效匹配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CEGQ!(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反例引导的量词实例化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等策略，解决复杂合成问题。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Nelson-</a:t>
            </a:r>
            <a:r>
              <a:rPr lang="en-US" altLang="zh-CN" sz="1600" spc="3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Oppen</a:t>
            </a:r>
            <a:r>
              <a:rPr lang="en-US" altLang="zh-CN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组合法：</a:t>
            </a:r>
            <a:endParaRPr lang="en-US" altLang="zh-CN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协调不同理论交互，确保等式及时传播。</a:t>
            </a:r>
            <a:endParaRPr lang="zh-CN" altLang="en-US" sz="16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10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11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12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13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14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15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16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17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18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19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2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20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21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22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23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24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25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26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27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28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29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3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30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31.xml><?xml version="1.0" encoding="utf-8"?>
<p:tagLst xmlns:p="http://schemas.openxmlformats.org/presentationml/2006/main">
  <p:tag name="commondata" val="eyJoZGlkIjoiZTk0OTQ3NTMxZjIwOTczNzE5NWE0MmVjMDlmYjgwZTMifQ=="/>
</p:tagLst>
</file>

<file path=ppt/tags/tag4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5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6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7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8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ags/tag9.xml><?xml version="1.0" encoding="utf-8"?>
<p:tagLst xmlns:p="http://schemas.openxmlformats.org/presentationml/2006/main">
  <p:tag name="KSO_WM_DIAGRAM_VIRTUALLY_FRAME" val="{&quot;height&quot;:281.4332283464567,&quot;left&quot;:149.12102362204723,&quot;top&quot;:156.79889763779528,&quot;width&quot;:785.672047244094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3694</Words>
  <Application>WPS 演示</Application>
  <PresentationFormat>宽屏</PresentationFormat>
  <Paragraphs>381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Source Han Sans SC Normal</vt:lpstr>
      <vt:lpstr>Yu Gothic UI Semilight</vt:lpstr>
      <vt:lpstr>微软雅黑</vt:lpstr>
      <vt:lpstr>Times New Roman</vt:lpstr>
      <vt:lpstr>Arial Unicode MS</vt:lpstr>
      <vt:lpstr>等线</vt:lpstr>
      <vt:lpstr>微软雅黑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51P PT模 板 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keywords>我给母校送模板 第二届</cp:keywords>
  <dc:description>www.51 ppt moban.co m</dc:description>
  <cp:lastModifiedBy>admin</cp:lastModifiedBy>
  <cp:revision>157</cp:revision>
  <dcterms:created xsi:type="dcterms:W3CDTF">2020-04-17T07:43:00Z</dcterms:created>
  <dcterms:modified xsi:type="dcterms:W3CDTF">2025-12-14T10:24:58Z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B82296189B394A22BFBBCB1F6E845D63_12</vt:lpwstr>
  </property>
  <property fmtid="{D5CDD505-2E9C-101B-9397-08002B2CF9AE}" pid="3" name="KSOProductBuildVer">
    <vt:lpwstr>2052-12.1.0.17133</vt:lpwstr>
  </property>
</Properties>
</file>